
<file path=[Content_Types].xml><?xml version="1.0" encoding="utf-8"?>
<Types xmlns="http://schemas.openxmlformats.org/package/2006/content-types">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60" r:id="rId5"/>
    <p:sldId id="261" r:id="rId6"/>
    <p:sldId id="263" r:id="rId7"/>
    <p:sldId id="268"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J. OTTINGER" initials="AJO" lastIdx="2" clrIdx="0">
    <p:extLst>
      <p:ext uri="{19B8F6BF-5375-455C-9EA6-DF929625EA0E}">
        <p15:presenceInfo xmlns:p15="http://schemas.microsoft.com/office/powerpoint/2012/main" userId="S::ajo3@uw.edu::ec2e0c98-261b-4be3-b993-1d4378a222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70884"/>
  </p:normalViewPr>
  <p:slideViewPr>
    <p:cSldViewPr snapToGrid="0" snapToObjects="1">
      <p:cViewPr varScale="1">
        <p:scale>
          <a:sx n="83" d="100"/>
          <a:sy n="83" d="100"/>
        </p:scale>
        <p:origin x="1704" y="200"/>
      </p:cViewPr>
      <p:guideLst/>
    </p:cSldViewPr>
  </p:slideViewPr>
  <p:outlineViewPr>
    <p:cViewPr>
      <p:scale>
        <a:sx n="33" d="100"/>
        <a:sy n="33" d="100"/>
      </p:scale>
      <p:origin x="0" y="-87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B2853-D919-DE49-B2A2-B1B741A70E84}"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E1461-4200-0A4A-82EF-A08541C64C6E}" type="slidenum">
              <a:rPr lang="en-US" smtClean="0"/>
              <a:t>‹#›</a:t>
            </a:fld>
            <a:endParaRPr lang="en-US"/>
          </a:p>
        </p:txBody>
      </p:sp>
    </p:spTree>
    <p:extLst>
      <p:ext uri="{BB962C8B-B14F-4D97-AF65-F5344CB8AC3E}">
        <p14:creationId xmlns:p14="http://schemas.microsoft.com/office/powerpoint/2010/main" val="3931339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larger project is called Astral Romanticism and it is a study of the history of objectivity and it's role within human cognitive processes, namely, decision-making and world-making. Part of that project is an attempt to parse out the various realisms. If realism is regarded as a genre, then my inquiry asks, in part, how realist were Romantic-era texts?  </a:t>
            </a:r>
          </a:p>
          <a:p>
            <a:endParaRPr lang="en-US" dirty="0"/>
          </a:p>
          <a:p>
            <a:r>
              <a:rPr lang="en-US" dirty="0"/>
              <a:t>My project was motivated in part by the resurgence of realism in philosophy, marked by Ray Brassier's translation of Quintin Meillassoux's After Finitude. I first wrote about this developing story in 2012 for the NASSR Graduate Student Caucus Blog, so a big shout out to them! </a:t>
            </a:r>
          </a:p>
          <a:p>
            <a:endParaRPr lang="en-US" dirty="0"/>
          </a:p>
          <a:p>
            <a:r>
              <a:rPr lang="en-US" dirty="0"/>
              <a:t>Since then we have seen the publication of two monographs on the subject. Perhaps no one has done more to promote the link between Romanticism and SR than Chris Washington, who has publish several articles and, as I mentioned before, co-edited the collection. To my knowledge there is at least one article on SR and Don Juan besides my own, by Brian </a:t>
            </a:r>
            <a:r>
              <a:rPr lang="en-US" dirty="0" err="1"/>
              <a:t>Rejack</a:t>
            </a:r>
            <a:r>
              <a:rPr lang="en-US" dirty="0"/>
              <a:t>. While I don't think "Speculative Realism" as a term holds much weight at this point in time, we can outline some criteria that speak to much present-day theory even beyond the sign of SR.  </a:t>
            </a:r>
          </a:p>
          <a:p>
            <a:endParaRPr lang="en-US" dirty="0"/>
          </a:p>
        </p:txBody>
      </p:sp>
      <p:sp>
        <p:nvSpPr>
          <p:cNvPr id="4" name="Slide Number Placeholder 3"/>
          <p:cNvSpPr>
            <a:spLocks noGrp="1"/>
          </p:cNvSpPr>
          <p:nvPr>
            <p:ph type="sldNum" sz="quarter" idx="5"/>
          </p:nvPr>
        </p:nvSpPr>
        <p:spPr/>
        <p:txBody>
          <a:bodyPr/>
          <a:lstStyle/>
          <a:p>
            <a:fld id="{215E1461-4200-0A4A-82EF-A08541C64C6E}" type="slidenum">
              <a:rPr lang="en-US" smtClean="0"/>
              <a:t>2</a:t>
            </a:fld>
            <a:endParaRPr lang="en-US"/>
          </a:p>
        </p:txBody>
      </p:sp>
    </p:spTree>
    <p:extLst>
      <p:ext uri="{BB962C8B-B14F-4D97-AF65-F5344CB8AC3E}">
        <p14:creationId xmlns:p14="http://schemas.microsoft.com/office/powerpoint/2010/main" val="22629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philosophical differences between Harman’s Object-Oriented Ontology, Grant’s neo-idealist </a:t>
            </a:r>
            <a:r>
              <a:rPr lang="en-US" dirty="0" err="1"/>
              <a:t>Naturephilosophy</a:t>
            </a:r>
            <a:r>
              <a:rPr lang="en-US" dirty="0"/>
              <a:t>, Meillassoux’s speculative materialism, and my own [Brassier’s] </a:t>
            </a:r>
            <a:r>
              <a:rPr lang="en-US" dirty="0" err="1"/>
              <a:t>Sellarsian</a:t>
            </a:r>
            <a:r>
              <a:rPr lang="en-US" dirty="0"/>
              <a:t> Transcendental naturalism. The first insists that only objects exist. The second defends a dynamic ontology of powers. The third proposes that the absolute is not what is but what could be. The last claims that thinking is embedded in a nature to which it is logically (though not causally) irreducible.” –Brassier </a:t>
            </a:r>
          </a:p>
        </p:txBody>
      </p:sp>
      <p:sp>
        <p:nvSpPr>
          <p:cNvPr id="4" name="Slide Number Placeholder 3"/>
          <p:cNvSpPr>
            <a:spLocks noGrp="1"/>
          </p:cNvSpPr>
          <p:nvPr>
            <p:ph type="sldNum" sz="quarter" idx="5"/>
          </p:nvPr>
        </p:nvSpPr>
        <p:spPr/>
        <p:txBody>
          <a:bodyPr/>
          <a:lstStyle/>
          <a:p>
            <a:fld id="{215E1461-4200-0A4A-82EF-A08541C64C6E}" type="slidenum">
              <a:rPr lang="en-US" smtClean="0"/>
              <a:t>3</a:t>
            </a:fld>
            <a:endParaRPr lang="en-US"/>
          </a:p>
        </p:txBody>
      </p:sp>
    </p:spTree>
    <p:extLst>
      <p:ext uri="{BB962C8B-B14F-4D97-AF65-F5344CB8AC3E}">
        <p14:creationId xmlns:p14="http://schemas.microsoft.com/office/powerpoint/2010/main" val="2258301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Byron’s </a:t>
            </a:r>
            <a:r>
              <a:rPr lang="en-US" i="1" dirty="0"/>
              <a:t>Don Juan</a:t>
            </a:r>
            <a:r>
              <a:rPr lang="en-US" i="0" dirty="0"/>
              <a:t> belongs to a group of literature, from the mid-eighteenth century to the first quarter of the nineteenth century, that offers a different kind of Romanticism, one that explores a weird kind of realism, characterized by multiple perspectives, abduction, a non-linear sequence of time, objects that straddle the mind/world divide, and totalizing structures that are simultaneously objective and </a:t>
            </a:r>
            <a:r>
              <a:rPr lang="en-US" i="0" dirty="0" err="1"/>
              <a:t>undeteremined</a:t>
            </a:r>
            <a:r>
              <a:rPr lang="en-US" i="0" dirty="0"/>
              <a:t>. Including Byron’s </a:t>
            </a:r>
            <a:r>
              <a:rPr lang="en-US" i="1" dirty="0"/>
              <a:t>Don Juan </a:t>
            </a:r>
            <a:r>
              <a:rPr lang="en-US" i="0" dirty="0"/>
              <a:t>among these texts is as much of a rejoinder to present-day “speculative realists,” as it is to the inherited view of Romanticism from M.H. Abrams, who excluded Byron from </a:t>
            </a:r>
            <a:r>
              <a:rPr lang="en-US" i="1" dirty="0"/>
              <a:t>Natural Supernaturalism </a:t>
            </a:r>
            <a:r>
              <a:rPr lang="en-US" i="0" dirty="0"/>
              <a:t>because of the “ironic counter-voice” that opened “a satirical perspective on the vatic stance of his Romantic contemporaries.” On the contrary, I argue that Byron's epic poem offers an image of totality in the making, but without the renewed nuptial between mind and nature. Instead, Byron creates an alternative world. It is a disturbing world for its canniness, with references to real places, people, and events. Yet by including a narrator, who is simultaneously nowhere and here, depending on how involved he gets in the action, as well as a fictional character whose existence rewrites history and defies the pace and scale of the nineteenth-century imagination, Byron constructs a text that at once belongs to history and the world but is logically irreducible to it, to borrow Brassier’s phrasing. </a:t>
            </a:r>
          </a:p>
          <a:p>
            <a:endParaRPr lang="en-US" i="0" dirty="0"/>
          </a:p>
        </p:txBody>
      </p:sp>
      <p:sp>
        <p:nvSpPr>
          <p:cNvPr id="4" name="Slide Number Placeholder 3"/>
          <p:cNvSpPr>
            <a:spLocks noGrp="1"/>
          </p:cNvSpPr>
          <p:nvPr>
            <p:ph type="sldNum" sz="quarter" idx="5"/>
          </p:nvPr>
        </p:nvSpPr>
        <p:spPr/>
        <p:txBody>
          <a:bodyPr/>
          <a:lstStyle/>
          <a:p>
            <a:fld id="{215E1461-4200-0A4A-82EF-A08541C64C6E}" type="slidenum">
              <a:rPr lang="en-US" smtClean="0"/>
              <a:t>4</a:t>
            </a:fld>
            <a:endParaRPr lang="en-US"/>
          </a:p>
        </p:txBody>
      </p:sp>
    </p:spTree>
    <p:extLst>
      <p:ext uri="{BB962C8B-B14F-4D97-AF65-F5344CB8AC3E}">
        <p14:creationId xmlns:p14="http://schemas.microsoft.com/office/powerpoint/2010/main" val="401685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 celebration of Don Juan’s 200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anniversary, it is worth asking, why have this conversation at all; or what does Don Juan have to do with today?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have to remind everyone that I teach in Seattle U’s department of digital technology and cultures. It’s a nice fit because I tend to look at texts somewhat functionally.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hence, Don Juan belongs to a group of works, including Tristram Shandy, Mary Wollstonecraft’s novels, and Wordsworth’s Lyrical Ballads, which I believe anticipate certain aspects of mathematical models and what Katherine Hayles calls cognizant texts.</a:t>
            </a:r>
          </a:p>
          <a:p>
            <a:r>
              <a:rPr lang="en-US" sz="1200" kern="1200" dirty="0">
                <a:solidFill>
                  <a:schemeClr val="tx1"/>
                </a:solidFill>
                <a:effectLst/>
                <a:latin typeface="+mn-lt"/>
                <a:ea typeface="+mn-ea"/>
                <a:cs typeface="+mn-cs"/>
              </a:rPr>
              <a:t>The aim of these texts is not simply to deliver a message but to model, and thus perhaps alter, the way the mind works, much in the same way as Euclid’s </a:t>
            </a:r>
            <a:r>
              <a:rPr lang="en-US" sz="1200" i="1" kern="1200" dirty="0">
                <a:solidFill>
                  <a:schemeClr val="tx1"/>
                </a:solidFill>
                <a:effectLst/>
                <a:latin typeface="+mn-lt"/>
                <a:ea typeface="+mn-ea"/>
                <a:cs typeface="+mn-cs"/>
              </a:rPr>
              <a:t>Elements </a:t>
            </a:r>
            <a:r>
              <a:rPr lang="en-US" sz="1200" kern="1200" dirty="0">
                <a:solidFill>
                  <a:schemeClr val="tx1"/>
                </a:solidFill>
                <a:effectLst/>
                <a:latin typeface="+mn-lt"/>
                <a:ea typeface="+mn-ea"/>
                <a:cs typeface="+mn-cs"/>
              </a:rPr>
              <a:t>was intended to organize young pupils reasoning faculties. </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Don Juan </a:t>
            </a:r>
            <a:r>
              <a:rPr lang="en-US" sz="1200" kern="1200" dirty="0">
                <a:solidFill>
                  <a:schemeClr val="tx1"/>
                </a:solidFill>
                <a:effectLst/>
                <a:latin typeface="+mn-lt"/>
                <a:ea typeface="+mn-ea"/>
                <a:cs typeface="+mn-cs"/>
              </a:rPr>
              <a:t>might seem like a strange choice, but the way that the narrator directly addresses the reader and the way that the story directly engages with actual living people, places, and events, the poem</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certainly blurs the line between a “fiction” and “reality.” In fact, I think it is fair to say that Don Juan is an experiment in world-making. But the poem does not merely mirror “the world”; it butts up against it and thereby reveals aspects that would otherwise remain hidden: namely, there is a way in which the world may be mathematical yet undetermined, axiomatic yet open. And these revelations follow from introducing a hero whose protean identity is his “essence,” and as we will see, that is not a bad description of certain kinds of data that may infect our own 21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-century models. The question is, if </a:t>
            </a:r>
            <a:r>
              <a:rPr lang="en-US" sz="1200" i="1" kern="1200" dirty="0">
                <a:solidFill>
                  <a:schemeClr val="tx1"/>
                </a:solidFill>
                <a:effectLst/>
                <a:latin typeface="+mn-lt"/>
                <a:ea typeface="+mn-ea"/>
                <a:cs typeface="+mn-cs"/>
              </a:rPr>
              <a:t>Don Juan </a:t>
            </a:r>
            <a:r>
              <a:rPr lang="en-US" sz="1200" kern="1200" dirty="0">
                <a:solidFill>
                  <a:schemeClr val="tx1"/>
                </a:solidFill>
                <a:effectLst/>
                <a:latin typeface="+mn-lt"/>
                <a:ea typeface="+mn-ea"/>
                <a:cs typeface="+mn-cs"/>
              </a:rPr>
              <a:t>really anticipates our current situation, what can it teach us about models and, moreover, about those strange entities inhabiting them and with whom we communicate, i.e. our guide, the narrator?</a:t>
            </a:r>
          </a:p>
        </p:txBody>
      </p:sp>
      <p:sp>
        <p:nvSpPr>
          <p:cNvPr id="4" name="Slide Number Placeholder 3"/>
          <p:cNvSpPr>
            <a:spLocks noGrp="1"/>
          </p:cNvSpPr>
          <p:nvPr>
            <p:ph type="sldNum" sz="quarter" idx="5"/>
          </p:nvPr>
        </p:nvSpPr>
        <p:spPr/>
        <p:txBody>
          <a:bodyPr/>
          <a:lstStyle/>
          <a:p>
            <a:fld id="{215E1461-4200-0A4A-82EF-A08541C64C6E}" type="slidenum">
              <a:rPr lang="en-US" smtClean="0"/>
              <a:t>5</a:t>
            </a:fld>
            <a:endParaRPr lang="en-US"/>
          </a:p>
        </p:txBody>
      </p:sp>
    </p:spTree>
    <p:extLst>
      <p:ext uri="{BB962C8B-B14F-4D97-AF65-F5344CB8AC3E}">
        <p14:creationId xmlns:p14="http://schemas.microsoft.com/office/powerpoint/2010/main" val="82411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narrators appear on a spectrum between objectivity and subjectivity, the eighteenth and nineteenth-century’s most extreme example of an objective narrator is that of Euclid’s </a:t>
            </a:r>
            <a:r>
              <a:rPr lang="en-US" sz="1200" i="1" kern="1200" dirty="0">
                <a:solidFill>
                  <a:schemeClr val="tx1"/>
                </a:solidFill>
                <a:effectLst/>
                <a:latin typeface="+mn-lt"/>
                <a:ea typeface="+mn-ea"/>
                <a:cs typeface="+mn-cs"/>
              </a:rPr>
              <a:t>Elements</a:t>
            </a:r>
            <a:r>
              <a:rPr lang="en-US" sz="1200" kern="1200" dirty="0">
                <a:solidFill>
                  <a:schemeClr val="tx1"/>
                </a:solidFill>
                <a:effectLst/>
                <a:latin typeface="+mn-lt"/>
                <a:ea typeface="+mn-ea"/>
                <a:cs typeface="+mn-cs"/>
              </a:rPr>
              <a:t>. According to James Harris, in his 1751 </a:t>
            </a:r>
            <a:r>
              <a:rPr lang="en-US" sz="1200" i="1" kern="1200" dirty="0">
                <a:solidFill>
                  <a:schemeClr val="tx1"/>
                </a:solidFill>
                <a:effectLst/>
                <a:latin typeface="+mn-lt"/>
                <a:ea typeface="+mn-ea"/>
                <a:cs typeface="+mn-cs"/>
              </a:rPr>
              <a:t>Hermes or a Philosophical Inquiry Concerning Universal Grammar</a:t>
            </a:r>
            <a:r>
              <a:rPr lang="en-US" sz="1200" kern="1200" dirty="0">
                <a:solidFill>
                  <a:schemeClr val="tx1"/>
                </a:solidFill>
                <a:effectLst/>
                <a:latin typeface="+mn-lt"/>
                <a:ea typeface="+mn-ea"/>
                <a:cs typeface="+mn-cs"/>
              </a:rPr>
              <a:t>, Euclid contains “neither First person, nor Second” and “the reason is, that neither Speaker nor Party addressed […] can possibly become the Subject of pure Mathematics, nor indeed can anything else, except abstract Quantity, which neither speaks itself, nor is spoken to by another.” Harris pinpoints an eighteenth-century version of the </a:t>
            </a:r>
            <a:r>
              <a:rPr lang="en-US" sz="1200" kern="1200" dirty="0" err="1">
                <a:solidFill>
                  <a:schemeClr val="tx1"/>
                </a:solidFill>
                <a:effectLst/>
                <a:latin typeface="+mn-lt"/>
                <a:ea typeface="+mn-ea"/>
                <a:cs typeface="+mn-cs"/>
              </a:rPr>
              <a:t>nemocentric</a:t>
            </a:r>
            <a:r>
              <a:rPr lang="en-US" sz="1200" kern="1200" dirty="0">
                <a:solidFill>
                  <a:schemeClr val="tx1"/>
                </a:solidFill>
                <a:effectLst/>
                <a:latin typeface="+mn-lt"/>
                <a:ea typeface="+mn-ea"/>
                <a:cs typeface="+mn-cs"/>
              </a:rPr>
              <a:t> perspective, what Ray Brassier calls the “view from nowhere,” after Thomas Nagel. Byron’s narrator seems to occupy the opposite end of the spectrum, as the most subjective, local, and particular. Jerome McGann explains that the original narrative was actually intended to follow from a Spanish story-teller in 1809, but that’s not the version we have inherited.</a:t>
            </a:r>
            <a:r>
              <a:rPr lang="en-US" dirty="0">
                <a:effectLst/>
              </a:rPr>
              <a:t> </a:t>
            </a:r>
            <a:r>
              <a:rPr lang="en-US" sz="1200" kern="1200" dirty="0">
                <a:solidFill>
                  <a:schemeClr val="tx1"/>
                </a:solidFill>
                <a:effectLst/>
                <a:latin typeface="+mn-lt"/>
                <a:ea typeface="+mn-ea"/>
                <a:cs typeface="+mn-cs"/>
              </a:rPr>
              <a:t>Marchand and Andrew </a:t>
            </a:r>
            <a:r>
              <a:rPr lang="en-US" sz="1200" kern="1200" dirty="0" err="1">
                <a:solidFill>
                  <a:schemeClr val="tx1"/>
                </a:solidFill>
                <a:effectLst/>
                <a:latin typeface="+mn-lt"/>
                <a:ea typeface="+mn-ea"/>
                <a:cs typeface="+mn-cs"/>
              </a:rPr>
              <a:t>Elfenbein</a:t>
            </a:r>
            <a:r>
              <a:rPr lang="en-US" sz="1200" kern="1200" dirty="0">
                <a:solidFill>
                  <a:schemeClr val="tx1"/>
                </a:solidFill>
                <a:effectLst/>
                <a:latin typeface="+mn-lt"/>
                <a:ea typeface="+mn-ea"/>
                <a:cs typeface="+mn-cs"/>
              </a:rPr>
              <a:t> equate Byron’s narrator with the poet himself. </a:t>
            </a:r>
            <a:r>
              <a:rPr lang="en-US" dirty="0">
                <a:effectLst/>
              </a:rPr>
              <a:t>And yet, critics like Paul Fry and Jonathan Gross locate Byron’s narrator in the position of sublime spectator, </a:t>
            </a:r>
            <a:r>
              <a:rPr lang="en-US" sz="1200" kern="1200" dirty="0">
                <a:solidFill>
                  <a:schemeClr val="tx1"/>
                </a:solidFill>
                <a:effectLst/>
                <a:latin typeface="+mn-lt"/>
                <a:ea typeface="+mn-ea"/>
                <a:cs typeface="+mn-cs"/>
              </a:rPr>
              <a:t>face-to-face with an ungraspable object. For myself, and the stranger brand of Romantic-era realism I am outlining, a more robust realism follows from the narrator’s traffic between perspectives, to occupy a detached sublime view at one point, to comment not on the plot of Don Juan but on the existential world of Regency England the next, while also participating in the action of </a:t>
            </a:r>
            <a:r>
              <a:rPr lang="en-US" sz="1200" i="1" kern="1200" dirty="0">
                <a:solidFill>
                  <a:schemeClr val="tx1"/>
                </a:solidFill>
                <a:effectLst/>
                <a:latin typeface="+mn-lt"/>
                <a:ea typeface="+mn-ea"/>
                <a:cs typeface="+mn-cs"/>
              </a:rPr>
              <a:t>Don Juan</a:t>
            </a:r>
            <a:r>
              <a:rPr lang="en-US" sz="1200" i="0" kern="1200" dirty="0">
                <a:solidFill>
                  <a:schemeClr val="tx1"/>
                </a:solidFill>
                <a:effectLst/>
                <a:latin typeface="+mn-lt"/>
                <a:ea typeface="+mn-ea"/>
                <a:cs typeface="+mn-cs"/>
              </a:rPr>
              <a:t>, as in the dinner scene of canto 15.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short, Byron’s narrator is a guide for the reader, resembling Dante’s Virgil. But because he transposes between existential reality and abstract representation, because he seems to know all and see all, and yet, because he remains tethered to the finite limits of the text, Byron’s narrator more closely resembles the anthropomorphized computer programs of today’s science fiction, a traveler for whom time is reducible to space.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15E1461-4200-0A4A-82EF-A08541C64C6E}" type="slidenum">
              <a:rPr lang="en-US" smtClean="0"/>
              <a:t>6</a:t>
            </a:fld>
            <a:endParaRPr lang="en-US"/>
          </a:p>
        </p:txBody>
      </p:sp>
    </p:spTree>
    <p:extLst>
      <p:ext uri="{BB962C8B-B14F-4D97-AF65-F5344CB8AC3E}">
        <p14:creationId xmlns:p14="http://schemas.microsoft.com/office/powerpoint/2010/main" val="2991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Tristram Shandy shares many of the same characteristics as Byron’s narrator. The difference is that Sterne's narrator models the story of his life and asks the audience to participate in it. Byron's narrator models the world, and of his own accord, introduces something that did not already belong to it. </a:t>
            </a:r>
          </a:p>
          <a:p>
            <a:r>
              <a:rPr lang="en-US" sz="1200" kern="1200" dirty="0">
                <a:solidFill>
                  <a:schemeClr val="tx1"/>
                </a:solidFill>
                <a:effectLst/>
                <a:latin typeface="+mn-lt"/>
                <a:ea typeface="+mn-ea"/>
                <a:cs typeface="+mn-cs"/>
              </a:rPr>
              <a:t>In my article, I spend a lot more time talking about the process of selecting Don Juan, and comparing that act to a postulate in geometry. But I want to a couple points now that I didn’t make in the article:</a:t>
            </a:r>
          </a:p>
          <a:p>
            <a:r>
              <a:rPr lang="en-US" sz="1200" kern="1200" dirty="0">
                <a:solidFill>
                  <a:schemeClr val="tx1"/>
                </a:solidFill>
                <a:effectLst/>
                <a:latin typeface="+mn-lt"/>
                <a:ea typeface="+mn-ea"/>
                <a:cs typeface="+mn-cs"/>
              </a:rPr>
              <a:t>First, if Don Juan the character is drawn from history, then he belongs to a fictional realm without existence, at least according to </a:t>
            </a:r>
            <a:r>
              <a:rPr lang="en-US" sz="1200" kern="1200" dirty="0" err="1">
                <a:solidFill>
                  <a:schemeClr val="tx1"/>
                </a:solidFill>
                <a:effectLst/>
                <a:latin typeface="+mn-lt"/>
                <a:ea typeface="+mn-ea"/>
                <a:cs typeface="+mn-cs"/>
              </a:rPr>
              <a:t>fictionalists</a:t>
            </a:r>
            <a:r>
              <a:rPr lang="en-US" sz="1200" kern="1200" dirty="0">
                <a:solidFill>
                  <a:schemeClr val="tx1"/>
                </a:solidFill>
                <a:effectLst/>
                <a:latin typeface="+mn-lt"/>
                <a:ea typeface="+mn-ea"/>
                <a:cs typeface="+mn-cs"/>
              </a:rPr>
              <a:t>, such as Stuart Brock. Literature and human culture set a limit on the figure’s ontological status.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yet, by putting additional pressure on the act of selecting his hero, the fact that a fictional character can be introduced and mixed in with non-fiction variables, blurs the line between fiction and reality, especially if the fictional character elicits behaviors, beliefs, and relations that were not previously recognized.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Second, and I think more importantly: </a:t>
            </a:r>
            <a:r>
              <a:rPr lang="en-US" sz="1200" kern="1200" dirty="0">
                <a:solidFill>
                  <a:schemeClr val="tx1"/>
                </a:solidFill>
                <a:effectLst/>
                <a:latin typeface="+mn-lt"/>
                <a:ea typeface="+mn-ea"/>
                <a:cs typeface="+mn-cs"/>
              </a:rPr>
              <a:t>it is because of the narrator’s special position, as a guide occupying a place between two realms, that allows him to treat fictional objects with the same ontological status as existential objects</a:t>
            </a:r>
          </a:p>
        </p:txBody>
      </p:sp>
      <p:sp>
        <p:nvSpPr>
          <p:cNvPr id="4" name="Slide Number Placeholder 3"/>
          <p:cNvSpPr>
            <a:spLocks noGrp="1"/>
          </p:cNvSpPr>
          <p:nvPr>
            <p:ph type="sldNum" sz="quarter" idx="5"/>
          </p:nvPr>
        </p:nvSpPr>
        <p:spPr/>
        <p:txBody>
          <a:bodyPr/>
          <a:lstStyle/>
          <a:p>
            <a:fld id="{215E1461-4200-0A4A-82EF-A08541C64C6E}" type="slidenum">
              <a:rPr lang="en-US" smtClean="0"/>
              <a:t>7</a:t>
            </a:fld>
            <a:endParaRPr lang="en-US"/>
          </a:p>
        </p:txBody>
      </p:sp>
    </p:spTree>
    <p:extLst>
      <p:ext uri="{BB962C8B-B14F-4D97-AF65-F5344CB8AC3E}">
        <p14:creationId xmlns:p14="http://schemas.microsoft.com/office/powerpoint/2010/main" val="41810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Lord Byron refers to the eponymous hero of </a:t>
            </a:r>
            <a:r>
              <a:rPr lang="en-US" sz="1200" i="1" kern="1200" dirty="0">
                <a:solidFill>
                  <a:schemeClr val="tx1"/>
                </a:solidFill>
                <a:effectLst/>
                <a:latin typeface="+mn-lt"/>
                <a:ea typeface="+mn-ea"/>
                <a:cs typeface="+mn-cs"/>
              </a:rPr>
              <a:t>Don Juan </a:t>
            </a:r>
            <a:r>
              <a:rPr lang="en-US" sz="1200" kern="1200" dirty="0">
                <a:solidFill>
                  <a:schemeClr val="tx1"/>
                </a:solidFill>
                <a:effectLst/>
                <a:latin typeface="+mn-lt"/>
                <a:ea typeface="+mn-ea"/>
                <a:cs typeface="+mn-cs"/>
              </a:rPr>
              <a:t>(1819-1824) as “real or ideal,— / For both are much the same” (10.20.153). This equivocation between real or ideal calls to mind the relationship between objects and their formal or mathematical concepts, a connection Byron reinforces when he claims, regarding Dante, that Beatrice was “Meant to personify the mathematics” (3.11.88). Accordingly, I take the reference to real and ideal as indicative of one of the poem’s central problems: What is the ontological status of a figure, character, or a hero? If a figure changes, is this change only an arbitrary difference, or is the figure’s formal essence also subject to change? It was an important distinction in the long eighteenth-century, for even nominalists held that a triangle is the same in all times and places. However, for the realist, the mathematical object exists irrespective of human thought. Is it possible then that Byron saw Don Juan, the character, as independent of the page?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Don Juan may belong to the realm of human texts, Byron calls attention to the fact that he has recalled this character from the grave, for Don Juan was “Sent to the devil, somewhat ere his time” (1.1.8). Later he will make reference to Don Juan as a stage production. There is an explicit recognition that, among a list of “actual” people in the world, Byron’s hero belongs to a different domain of being, but like a bit of code, he can be reproduced time and again by re--introducing him to a new text/model.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Byron can recall Don Juan the character, then it stands to reason that there is something stable that allows him to be recalled, much in the same way that, if we say triangle, the word really refers to a mathematical object, the sum of whose angles equal 180 degrees.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yet, Byron challenges the accepted view of an unchanging identity. In addition to forcing readers to call Don Juan Don Juan, Byron also plays on the resemblance between Juan and one. In the fifth stanza, the name follows the word “none” and precedes “one,” locating Don Juan in list of integers between zero and one, the metrical rhyme reinforcing Juan’s fuzziness. </a:t>
            </a:r>
          </a:p>
          <a:p>
            <a:r>
              <a:rPr lang="en-US" sz="1200" kern="1200" dirty="0">
                <a:solidFill>
                  <a:schemeClr val="tx1"/>
                </a:solidFill>
                <a:effectLst/>
                <a:latin typeface="+mn-lt"/>
                <a:ea typeface="+mn-ea"/>
                <a:cs typeface="+mn-cs"/>
              </a:rPr>
              <a:t>Here, Byron is taking to an extreme a tendency that emerges with the introduction of “Probability and character in the Eighteenth Century,” as Paul J. </a:t>
            </a:r>
            <a:r>
              <a:rPr lang="en-US" sz="1200" kern="1200" dirty="0" err="1">
                <a:solidFill>
                  <a:schemeClr val="tx1"/>
                </a:solidFill>
                <a:effectLst/>
                <a:latin typeface="+mn-lt"/>
                <a:ea typeface="+mn-ea"/>
                <a:cs typeface="+mn-cs"/>
              </a:rPr>
              <a:t>Korshin</a:t>
            </a:r>
            <a:r>
              <a:rPr lang="en-US" sz="1200" kern="1200" dirty="0">
                <a:solidFill>
                  <a:schemeClr val="tx1"/>
                </a:solidFill>
                <a:effectLst/>
                <a:latin typeface="+mn-lt"/>
                <a:ea typeface="+mn-ea"/>
                <a:cs typeface="+mn-cs"/>
              </a:rPr>
              <a:t> outlines. Coincident with the formalization of probability, </a:t>
            </a:r>
            <a:r>
              <a:rPr lang="en-US" sz="1200" kern="1200" dirty="0" err="1">
                <a:solidFill>
                  <a:schemeClr val="tx1"/>
                </a:solidFill>
                <a:effectLst/>
                <a:latin typeface="+mn-lt"/>
                <a:ea typeface="+mn-ea"/>
                <a:cs typeface="+mn-cs"/>
              </a:rPr>
              <a:t>Korshin</a:t>
            </a:r>
            <a:r>
              <a:rPr lang="en-US" sz="1200" kern="1200" dirty="0">
                <a:solidFill>
                  <a:schemeClr val="tx1"/>
                </a:solidFill>
                <a:effectLst/>
                <a:latin typeface="+mn-lt"/>
                <a:ea typeface="+mn-ea"/>
                <a:cs typeface="+mn-cs"/>
              </a:rPr>
              <a:t> sees a rise in multi-faceted characters. But Byron’s Don Juan is not simply multifaceted, he is capable of taking on any attribute assigned to his class, much like an object in computer programming.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cannot help but speculate in this instance, that Juan’s, or </a:t>
            </a:r>
            <a:r>
              <a:rPr lang="en-US" sz="1200" kern="1200" dirty="0" err="1">
                <a:solidFill>
                  <a:schemeClr val="tx1"/>
                </a:solidFill>
                <a:effectLst/>
                <a:latin typeface="+mn-lt"/>
                <a:ea typeface="+mn-ea"/>
                <a:cs typeface="+mn-cs"/>
              </a:rPr>
              <a:t>Joo-whan’s</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Juanna’s</a:t>
            </a:r>
            <a:r>
              <a:rPr lang="en-US" sz="1200" kern="1200" dirty="0">
                <a:solidFill>
                  <a:schemeClr val="tx1"/>
                </a:solidFill>
                <a:effectLst/>
                <a:latin typeface="+mn-lt"/>
                <a:ea typeface="+mn-ea"/>
                <a:cs typeface="+mn-cs"/>
              </a:rPr>
              <a:t> malleable nature follows from the fact that he, unlike the poem’s other characters, is imported from literary history, and thus takes on the status of a constantly mutating datum. It reminds me of the way Luciana </a:t>
            </a:r>
            <a:r>
              <a:rPr lang="en-US" sz="1200" kern="1200" dirty="0" err="1">
                <a:solidFill>
                  <a:schemeClr val="tx1"/>
                </a:solidFill>
                <a:effectLst/>
                <a:latin typeface="+mn-lt"/>
                <a:ea typeface="+mn-ea"/>
                <a:cs typeface="+mn-cs"/>
              </a:rPr>
              <a:t>Parisi</a:t>
            </a:r>
            <a:r>
              <a:rPr lang="en-US" sz="1200" kern="1200" dirty="0">
                <a:solidFill>
                  <a:schemeClr val="tx1"/>
                </a:solidFill>
                <a:effectLst/>
                <a:latin typeface="+mn-lt"/>
                <a:ea typeface="+mn-ea"/>
                <a:cs typeface="+mn-cs"/>
              </a:rPr>
              <a:t> talks about algorithms in present-day architecture software that can be “infected by data that they are not able to compute” (89). Don Juan, likewise, is an indefinite quantity, and the only thing that separates him from his fellow characters is the fact that he has been re-intro-</a:t>
            </a:r>
            <a:r>
              <a:rPr lang="en-US" sz="1200" kern="1200" dirty="0" err="1">
                <a:solidFill>
                  <a:schemeClr val="tx1"/>
                </a:solidFill>
                <a:effectLst/>
                <a:latin typeface="+mn-lt"/>
                <a:ea typeface="+mn-ea"/>
                <a:cs typeface="+mn-cs"/>
              </a:rPr>
              <a:t>duced</a:t>
            </a:r>
            <a:r>
              <a:rPr lang="en-US" sz="1200" kern="1200" dirty="0">
                <a:solidFill>
                  <a:schemeClr val="tx1"/>
                </a:solidFill>
                <a:effectLst/>
                <a:latin typeface="+mn-lt"/>
                <a:ea typeface="+mn-ea"/>
                <a:cs typeface="+mn-cs"/>
              </a:rPr>
              <a:t>, as opposed to deduced or induced, and in this latest iteration, Juan figures or embodies that which cannot be rationally processed, again, as if he personifies a mathematics too complicated for Euclid or Newton. </a:t>
            </a:r>
            <a:endParaRPr lang="en-US" dirty="0"/>
          </a:p>
        </p:txBody>
      </p:sp>
      <p:sp>
        <p:nvSpPr>
          <p:cNvPr id="4" name="Slide Number Placeholder 3"/>
          <p:cNvSpPr>
            <a:spLocks noGrp="1"/>
          </p:cNvSpPr>
          <p:nvPr>
            <p:ph type="sldNum" sz="quarter" idx="5"/>
          </p:nvPr>
        </p:nvSpPr>
        <p:spPr/>
        <p:txBody>
          <a:bodyPr/>
          <a:lstStyle/>
          <a:p>
            <a:fld id="{215E1461-4200-0A4A-82EF-A08541C64C6E}" type="slidenum">
              <a:rPr lang="en-US" smtClean="0"/>
              <a:t>8</a:t>
            </a:fld>
            <a:endParaRPr lang="en-US"/>
          </a:p>
        </p:txBody>
      </p:sp>
    </p:spTree>
    <p:extLst>
      <p:ext uri="{BB962C8B-B14F-4D97-AF65-F5344CB8AC3E}">
        <p14:creationId xmlns:p14="http://schemas.microsoft.com/office/powerpoint/2010/main" val="119346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this text is a model, let’s say, of consciousness, then introducing an indefinite infinite quantity like Juan, might equate with introducing a swarm of information that in a ”normal” human would be filtered out by what Katherine Hayles calls the ”cognitive nonconscious.” It is the difference between dealing with rational numbers and dealing with quantities that a rational mind cannot comprehend but are commonplace at the level of the cognitive nonconscious. For as Byron writes: “indigestion’s grand multiplication / Requires arithmetic beyond my forces” (15.69.548).</a:t>
            </a:r>
            <a:r>
              <a:rPr lang="en-US" dirty="0">
                <a:effectLst/>
              </a:rPr>
              <a: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by unleashing such a chaotic mathematical object that makes the path to the poem’s final termination unpredictable. As Byron reminds us, whether Juan does this or that, “Is yet within the unread events of time. / Thus far, go forth, thou Lay! Which I will back / Against the same given quantity of rhyme” (11.90.712-13). He then ends the succeeding canto with, “When the body of the book’s begun, / You’ll find it of a different construction / From what some people say ’twill be when done” (12.87.689-90). The poem will “go forth,” not without end but also not ending within any foreseeable future. Furthermore, it will change, defying “construction[s]” based on what is already known: it is becoming what is </a:t>
            </a:r>
            <a:r>
              <a:rPr lang="en-US" sz="1200" i="1" kern="1200" dirty="0">
                <a:solidFill>
                  <a:schemeClr val="tx1"/>
                </a:solidFill>
                <a:effectLst/>
                <a:latin typeface="+mn-lt"/>
                <a:ea typeface="+mn-ea"/>
                <a:cs typeface="+mn-cs"/>
              </a:rPr>
              <a:t>unknown</a:t>
            </a:r>
            <a:r>
              <a:rPr lang="en-US" sz="1200" kern="1200" dirty="0">
                <a:solidFill>
                  <a:schemeClr val="tx1"/>
                </a:solidFill>
                <a:effectLst/>
                <a:latin typeface="+mn-lt"/>
                <a:ea typeface="+mn-ea"/>
                <a:cs typeface="+mn-cs"/>
              </a:rPr>
              <a:t>. And yet, the poem will remain formally consistent (“Against the same given quantity of rhyme”) in terms of the ottava </a:t>
            </a:r>
            <a:r>
              <a:rPr lang="en-US" sz="1200" kern="1200" dirty="0" err="1">
                <a:solidFill>
                  <a:schemeClr val="tx1"/>
                </a:solidFill>
                <a:effectLst/>
                <a:latin typeface="+mn-lt"/>
                <a:ea typeface="+mn-ea"/>
                <a:cs typeface="+mn-cs"/>
              </a:rPr>
              <a:t>rima</a:t>
            </a:r>
            <a:r>
              <a:rPr lang="en-US" sz="1200" kern="1200" dirty="0">
                <a:solidFill>
                  <a:schemeClr val="tx1"/>
                </a:solidFill>
                <a:effectLst/>
                <a:latin typeface="+mn-lt"/>
                <a:ea typeface="+mn-ea"/>
                <a:cs typeface="+mn-cs"/>
              </a:rPr>
              <a:t>, the mathematical form providing the objective framework for Byron’s epic.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we have then is Byron’s attempt to house the uncountable, an axiomatization of the gut. No wonder the poem appears to extend without end, for the main variable introduced, the hero, will upset any attempt to contain him.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15E1461-4200-0A4A-82EF-A08541C64C6E}" type="slidenum">
              <a:rPr lang="en-US" smtClean="0"/>
              <a:t>9</a:t>
            </a:fld>
            <a:endParaRPr lang="en-US"/>
          </a:p>
        </p:txBody>
      </p:sp>
    </p:spTree>
    <p:extLst>
      <p:ext uri="{BB962C8B-B14F-4D97-AF65-F5344CB8AC3E}">
        <p14:creationId xmlns:p14="http://schemas.microsoft.com/office/powerpoint/2010/main" val="362557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2A19-DCED-4B42-8482-7F140E4D1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97F7E-59D8-1645-9BFB-DAFAB5F09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008DB9-ED2E-F24C-BA57-B86666493960}"/>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A5832985-B8DF-9441-A37E-7B7D7E68E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20F29-C169-124B-98BE-6A5667451943}"/>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1569094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DFEB-0FF1-4447-BA1E-8EE454E7F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554A6E-3C54-6E4C-81C7-44BF0BC0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7F05F-A15E-8946-9723-A1DAE1EC0E0D}"/>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696728D4-C62D-2D46-895C-5529E28CE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7F1A4-A306-E244-92E8-33FC4D69EFB3}"/>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489572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9F7C83-AC2E-F54F-B6A1-EE597D5158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6C3D7-390C-044D-9B2C-E169190266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F6E4D-10BA-7340-AE8D-933E6AA36980}"/>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E6966E8D-8F8E-CC41-875A-F3C4DB474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1005D-36F9-3249-8160-5F24D32EDB74}"/>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1524663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2E8D-D7DF-E24C-B6A1-8693C9250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2E4CBC-5A8B-1F4B-AD56-09D5470E9B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6F6ED-D797-1648-99AA-D9AB7AE5CD67}"/>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E4664CA3-6AE4-A148-8283-EC97534CE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A5A3F-0AFD-C94D-B2FD-C681DB2805C6}"/>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21334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E1BF-0D5A-FE4E-A18E-DFD6B79635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56560A-5383-1749-BA42-FD2149853B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1A9DF-D2E9-B14F-A852-1EB3F51C6D11}"/>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EC7A8BDB-1803-CF45-95D6-4AFE045B6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9C90D-C9BB-8545-9CAE-878FA4069C6E}"/>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410602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0A82-2ECC-414C-AB1A-5F9E518A19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73CC12-F7CF-5B43-91AF-000784758C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5414F-32CF-DA4C-B388-C5A7BE670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A30AEB-7E13-9141-8409-920C9A13B48F}"/>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6" name="Footer Placeholder 5">
            <a:extLst>
              <a:ext uri="{FF2B5EF4-FFF2-40B4-BE49-F238E27FC236}">
                <a16:creationId xmlns:a16="http://schemas.microsoft.com/office/drawing/2014/main" id="{3BD213B6-EE52-BB44-8B16-7F2F06380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F25C1-3B93-074B-9A50-50B267909775}"/>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92643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F910-DF17-9F45-8EC4-0DB35E2D65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5DE46D-C365-8943-928D-25ADBBC0C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DD734-A34E-4547-8D60-36F5608A4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4CC264-86F0-A74D-805A-44ED37E17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A1AC8C-2026-CB46-B484-00268259A9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283761-855F-7E44-995B-80B03BD154F5}"/>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8" name="Footer Placeholder 7">
            <a:extLst>
              <a:ext uri="{FF2B5EF4-FFF2-40B4-BE49-F238E27FC236}">
                <a16:creationId xmlns:a16="http://schemas.microsoft.com/office/drawing/2014/main" id="{B020EE10-4695-E447-9EEB-3AF4CB0225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A9F5F9-0C1F-5945-AFF7-F09160FE2E66}"/>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145282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3520-1789-C84D-B17B-1F2C7C8BE2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11EE24-1B91-8A4B-B987-856CB16D7043}"/>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4" name="Footer Placeholder 3">
            <a:extLst>
              <a:ext uri="{FF2B5EF4-FFF2-40B4-BE49-F238E27FC236}">
                <a16:creationId xmlns:a16="http://schemas.microsoft.com/office/drawing/2014/main" id="{871DF24B-EB16-7445-894A-43DFFA5083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F71468-1717-7D47-A4BA-F7F396064BCE}"/>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235354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890B48-17F6-C244-8462-33E4D55CCAF9}"/>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3" name="Footer Placeholder 2">
            <a:extLst>
              <a:ext uri="{FF2B5EF4-FFF2-40B4-BE49-F238E27FC236}">
                <a16:creationId xmlns:a16="http://schemas.microsoft.com/office/drawing/2014/main" id="{EFF32DE1-6B76-F741-AF8A-27AF39AA3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1D7C4D-3623-D742-A461-8A7CE39639BD}"/>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3129806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057E-DE24-9245-881C-9D9B5CF00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39AC7-8976-B346-B8C6-9B29AD823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815F2E-4790-1444-9CB6-CA1364D09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0D375-499F-AA41-B949-38FA0C413300}"/>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6" name="Footer Placeholder 5">
            <a:extLst>
              <a:ext uri="{FF2B5EF4-FFF2-40B4-BE49-F238E27FC236}">
                <a16:creationId xmlns:a16="http://schemas.microsoft.com/office/drawing/2014/main" id="{98A752EB-7DCB-2E43-BC71-35478FA70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116E50-0650-1F4F-BCC1-B7F3B3D83708}"/>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2585294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25BC-D31E-9B46-8BD7-F3B35F0BB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8CFEA4-A426-E244-A61C-E9776DAC8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16AB1-FBF5-B346-87A5-097EEE6D2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B743B-7C36-C141-ABC2-48A760A3270E}"/>
              </a:ext>
            </a:extLst>
          </p:cNvPr>
          <p:cNvSpPr>
            <a:spLocks noGrp="1"/>
          </p:cNvSpPr>
          <p:nvPr>
            <p:ph type="dt" sz="half" idx="10"/>
          </p:nvPr>
        </p:nvSpPr>
        <p:spPr/>
        <p:txBody>
          <a:bodyPr/>
          <a:lstStyle/>
          <a:p>
            <a:fld id="{D23F88BE-AF08-8641-A3D3-4073E1CC7539}" type="datetimeFigureOut">
              <a:rPr lang="en-US" smtClean="0"/>
              <a:t>10/22/19</a:t>
            </a:fld>
            <a:endParaRPr lang="en-US"/>
          </a:p>
        </p:txBody>
      </p:sp>
      <p:sp>
        <p:nvSpPr>
          <p:cNvPr id="6" name="Footer Placeholder 5">
            <a:extLst>
              <a:ext uri="{FF2B5EF4-FFF2-40B4-BE49-F238E27FC236}">
                <a16:creationId xmlns:a16="http://schemas.microsoft.com/office/drawing/2014/main" id="{71B2BBF6-308A-7644-897F-B2B766F68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F0CF2-390C-EC40-8B45-A20A3FCB555C}"/>
              </a:ext>
            </a:extLst>
          </p:cNvPr>
          <p:cNvSpPr>
            <a:spLocks noGrp="1"/>
          </p:cNvSpPr>
          <p:nvPr>
            <p:ph type="sldNum" sz="quarter" idx="12"/>
          </p:nvPr>
        </p:nvSpPr>
        <p:spPr/>
        <p:txBody>
          <a:bodyPr/>
          <a:lstStyle/>
          <a:p>
            <a:fld id="{96CF08A0-6577-9341-85E4-51A6241892ED}" type="slidenum">
              <a:rPr lang="en-US" smtClean="0"/>
              <a:t>‹#›</a:t>
            </a:fld>
            <a:endParaRPr lang="en-US"/>
          </a:p>
        </p:txBody>
      </p:sp>
    </p:spTree>
    <p:extLst>
      <p:ext uri="{BB962C8B-B14F-4D97-AF65-F5344CB8AC3E}">
        <p14:creationId xmlns:p14="http://schemas.microsoft.com/office/powerpoint/2010/main" val="178308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A8B68-3F8D-DC45-8CDD-92C854B84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65AE83-8106-FA41-815E-6CDB201E6A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6ED37-573A-B54C-B2CD-D7A5D8D3A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F88BE-AF08-8641-A3D3-4073E1CC7539}" type="datetimeFigureOut">
              <a:rPr lang="en-US" smtClean="0"/>
              <a:t>10/22/19</a:t>
            </a:fld>
            <a:endParaRPr lang="en-US"/>
          </a:p>
        </p:txBody>
      </p:sp>
      <p:sp>
        <p:nvSpPr>
          <p:cNvPr id="5" name="Footer Placeholder 4">
            <a:extLst>
              <a:ext uri="{FF2B5EF4-FFF2-40B4-BE49-F238E27FC236}">
                <a16:creationId xmlns:a16="http://schemas.microsoft.com/office/drawing/2014/main" id="{EF6A9FDC-3D96-DA42-ABC4-35902EF201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6A32EB-AA90-CB4B-8119-DA57F62205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F08A0-6577-9341-85E4-51A6241892ED}" type="slidenum">
              <a:rPr lang="en-US" smtClean="0"/>
              <a:t>‹#›</a:t>
            </a:fld>
            <a:endParaRPr lang="en-US"/>
          </a:p>
        </p:txBody>
      </p:sp>
    </p:spTree>
    <p:extLst>
      <p:ext uri="{BB962C8B-B14F-4D97-AF65-F5344CB8AC3E}">
        <p14:creationId xmlns:p14="http://schemas.microsoft.com/office/powerpoint/2010/main" val="2999385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aottinger@seattle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839A-A267-2542-A3C1-37D8E0FE85E9}"/>
              </a:ext>
            </a:extLst>
          </p:cNvPr>
          <p:cNvSpPr>
            <a:spLocks noGrp="1"/>
          </p:cNvSpPr>
          <p:nvPr>
            <p:ph type="ctrTitle"/>
          </p:nvPr>
        </p:nvSpPr>
        <p:spPr>
          <a:xfrm>
            <a:off x="6746628" y="1783959"/>
            <a:ext cx="4645250" cy="2889114"/>
          </a:xfrm>
        </p:spPr>
        <p:txBody>
          <a:bodyPr anchor="b">
            <a:normAutofit/>
          </a:bodyPr>
          <a:lstStyle/>
          <a:p>
            <a:pPr algn="l"/>
            <a:r>
              <a:rPr lang="en-US" sz="6000" i="1"/>
              <a:t>Don Juan</a:t>
            </a:r>
            <a:r>
              <a:rPr lang="en-US" sz="6000"/>
              <a:t>’s Realism</a:t>
            </a:r>
            <a:endParaRPr lang="en-US" sz="6000" i="1"/>
          </a:p>
        </p:txBody>
      </p:sp>
      <p:sp>
        <p:nvSpPr>
          <p:cNvPr id="3" name="Subtitle 2">
            <a:extLst>
              <a:ext uri="{FF2B5EF4-FFF2-40B4-BE49-F238E27FC236}">
                <a16:creationId xmlns:a16="http://schemas.microsoft.com/office/drawing/2014/main" id="{87E3BC4B-8CC6-914D-85D0-05E59A69698A}"/>
              </a:ext>
            </a:extLst>
          </p:cNvPr>
          <p:cNvSpPr>
            <a:spLocks noGrp="1"/>
          </p:cNvSpPr>
          <p:nvPr>
            <p:ph type="subTitle" idx="1"/>
          </p:nvPr>
        </p:nvSpPr>
        <p:spPr>
          <a:xfrm>
            <a:off x="6746627" y="4750893"/>
            <a:ext cx="4645250" cy="1147863"/>
          </a:xfrm>
        </p:spPr>
        <p:txBody>
          <a:bodyPr anchor="t">
            <a:normAutofit/>
          </a:bodyPr>
          <a:lstStyle/>
          <a:p>
            <a:pPr algn="l"/>
            <a:r>
              <a:rPr lang="en-US" sz="1700"/>
              <a:t>Aaron Ottinger, PhD </a:t>
            </a:r>
          </a:p>
          <a:p>
            <a:pPr algn="l"/>
            <a:r>
              <a:rPr lang="en-US" sz="1700">
                <a:hlinkClick r:id="rId2"/>
              </a:rPr>
              <a:t>aottinger@seattleu.edu</a:t>
            </a:r>
            <a:r>
              <a:rPr lang="en-US" sz="1700"/>
              <a:t> / @AaronOttinger</a:t>
            </a:r>
          </a:p>
          <a:p>
            <a:pPr algn="l"/>
            <a:r>
              <a:rPr lang="en-US" sz="1700"/>
              <a:t>Digital Technology and Cultures, Seattle University</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3B079A3-7F1F-3348-88F5-356A49701F96}"/>
              </a:ext>
            </a:extLst>
          </p:cNvPr>
          <p:cNvPicPr>
            <a:picLocks noChangeAspect="1"/>
          </p:cNvPicPr>
          <p:nvPr/>
        </p:nvPicPr>
        <p:blipFill rotWithShape="1">
          <a:blip r:embed="rId3"/>
          <a:srcRect l="10253" r="4999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2723496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180D-AC36-324A-A02C-1862750F1532}"/>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52E9C56D-F274-364D-854C-5CF846A9C762}"/>
              </a:ext>
            </a:extLst>
          </p:cNvPr>
          <p:cNvSpPr>
            <a:spLocks noGrp="1"/>
          </p:cNvSpPr>
          <p:nvPr>
            <p:ph idx="1"/>
          </p:nvPr>
        </p:nvSpPr>
        <p:spPr/>
        <p:txBody>
          <a:bodyPr>
            <a:normAutofit lnSpcReduction="10000"/>
          </a:bodyPr>
          <a:lstStyle/>
          <a:p>
            <a:r>
              <a:rPr lang="en-US" dirty="0"/>
              <a:t>The focus on the narrator becomes more concentrated:</a:t>
            </a:r>
          </a:p>
          <a:p>
            <a:pPr lvl="1"/>
            <a:r>
              <a:rPr lang="en-US" dirty="0"/>
              <a:t>More and more, the narrator dominates the poem (Marchand)</a:t>
            </a:r>
          </a:p>
          <a:p>
            <a:pPr lvl="1"/>
            <a:r>
              <a:rPr lang="en-US" dirty="0"/>
              <a:t>The narrator is pushed to the ”edge of the void” (Ottinger)</a:t>
            </a:r>
          </a:p>
          <a:p>
            <a:pPr lvl="1"/>
            <a:r>
              <a:rPr lang="en-US" dirty="0"/>
              <a:t>We don’t really know </a:t>
            </a:r>
            <a:r>
              <a:rPr lang="en-US" i="1" dirty="0"/>
              <a:t>why</a:t>
            </a:r>
            <a:r>
              <a:rPr lang="en-US" dirty="0"/>
              <a:t> the narrator takes center stage, but in this respect the poem does seem broken</a:t>
            </a:r>
          </a:p>
          <a:p>
            <a:endParaRPr lang="en-US" dirty="0"/>
          </a:p>
          <a:p>
            <a:r>
              <a:rPr lang="en-US" dirty="0"/>
              <a:t>The text/model may correlate with the world less:</a:t>
            </a:r>
          </a:p>
          <a:p>
            <a:pPr lvl="1"/>
            <a:r>
              <a:rPr lang="en-US" dirty="0"/>
              <a:t>Correlation does not equal adequacy </a:t>
            </a:r>
          </a:p>
          <a:p>
            <a:pPr lvl="1"/>
            <a:r>
              <a:rPr lang="en-US" dirty="0"/>
              <a:t>The model may still say something about “reality”</a:t>
            </a:r>
          </a:p>
          <a:p>
            <a:pPr lvl="1"/>
            <a:r>
              <a:rPr lang="en-US" dirty="0"/>
              <a:t>Because the model is also real (in some respects) it may fundamentally alter the “reality” it was meant to mirror</a:t>
            </a:r>
          </a:p>
          <a:p>
            <a:pPr marL="457200" lvl="1" indent="0">
              <a:buNone/>
            </a:pPr>
            <a:endParaRPr lang="en-US" dirty="0"/>
          </a:p>
          <a:p>
            <a:endParaRPr lang="en-US" dirty="0"/>
          </a:p>
        </p:txBody>
      </p:sp>
    </p:spTree>
    <p:extLst>
      <p:ext uri="{BB962C8B-B14F-4D97-AF65-F5344CB8AC3E}">
        <p14:creationId xmlns:p14="http://schemas.microsoft.com/office/powerpoint/2010/main" val="119057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44E06-B074-B140-B3BB-C65CAAC92F94}"/>
              </a:ext>
            </a:extLst>
          </p:cNvPr>
          <p:cNvSpPr>
            <a:spLocks noGrp="1"/>
          </p:cNvSpPr>
          <p:nvPr>
            <p:ph type="title"/>
          </p:nvPr>
        </p:nvSpPr>
        <p:spPr/>
        <p:txBody>
          <a:bodyPr/>
          <a:lstStyle/>
          <a:p>
            <a:pPr algn="ctr"/>
            <a:r>
              <a:rPr lang="en-US" b="1" dirty="0"/>
              <a:t>Introduction: Which realism?</a:t>
            </a:r>
          </a:p>
        </p:txBody>
      </p:sp>
      <p:sp>
        <p:nvSpPr>
          <p:cNvPr id="3" name="Content Placeholder 2">
            <a:extLst>
              <a:ext uri="{FF2B5EF4-FFF2-40B4-BE49-F238E27FC236}">
                <a16:creationId xmlns:a16="http://schemas.microsoft.com/office/drawing/2014/main" id="{A6D84F71-A889-ED4B-9F44-1C54F9546010}"/>
              </a:ext>
            </a:extLst>
          </p:cNvPr>
          <p:cNvSpPr>
            <a:spLocks noGrp="1"/>
          </p:cNvSpPr>
          <p:nvPr>
            <p:ph idx="1"/>
          </p:nvPr>
        </p:nvSpPr>
        <p:spPr/>
        <p:txBody>
          <a:bodyPr>
            <a:normAutofit/>
          </a:bodyPr>
          <a:lstStyle/>
          <a:p>
            <a:r>
              <a:rPr lang="en-US" b="1" dirty="0"/>
              <a:t>Realisms across disciplines</a:t>
            </a:r>
          </a:p>
          <a:p>
            <a:pPr lvl="1"/>
            <a:r>
              <a:rPr lang="en-US" dirty="0"/>
              <a:t>Literature, Film, Painting, Philosophy, Digital Humanities</a:t>
            </a:r>
          </a:p>
          <a:p>
            <a:pPr lvl="1"/>
            <a:r>
              <a:rPr lang="en-US" dirty="0"/>
              <a:t>Mathematics, Physics</a:t>
            </a:r>
          </a:p>
          <a:p>
            <a:pPr lvl="1"/>
            <a:endParaRPr lang="en-US" dirty="0"/>
          </a:p>
          <a:p>
            <a:pPr marL="285750" lvl="1" indent="-231775"/>
            <a:r>
              <a:rPr lang="en-US" b="1" dirty="0"/>
              <a:t>Different brands of realism within each discipline </a:t>
            </a:r>
          </a:p>
          <a:p>
            <a:pPr marL="742950" lvl="2" indent="-231775"/>
            <a:r>
              <a:rPr lang="en-US" dirty="0"/>
              <a:t>“Speculative realism” (SR) emerged within philosophy (2007-present)</a:t>
            </a:r>
          </a:p>
          <a:p>
            <a:pPr marL="742950" lvl="2" indent="-231775"/>
            <a:r>
              <a:rPr lang="en-US" dirty="0"/>
              <a:t>SR migrated to literary studies (esp. studies in Romanticism) after 2012</a:t>
            </a:r>
          </a:p>
          <a:p>
            <a:pPr marL="1200150" lvl="3" indent="-231775"/>
            <a:r>
              <a:rPr lang="en-US" dirty="0"/>
              <a:t>Evan Gottlieb’s </a:t>
            </a:r>
            <a:r>
              <a:rPr lang="en-US" i="1" dirty="0"/>
              <a:t>Romantic Realities </a:t>
            </a:r>
            <a:r>
              <a:rPr lang="en-US" dirty="0"/>
              <a:t>(2016)</a:t>
            </a:r>
            <a:endParaRPr lang="en-US" i="1" dirty="0"/>
          </a:p>
          <a:p>
            <a:pPr marL="1200150" lvl="3" indent="-231775"/>
            <a:r>
              <a:rPr lang="en-US" dirty="0"/>
              <a:t>Chris Washington and Anne McCarthy’s </a:t>
            </a:r>
            <a:r>
              <a:rPr lang="en-US" i="1" dirty="0"/>
              <a:t>Romanticism and Speculative Realism</a:t>
            </a:r>
            <a:r>
              <a:rPr lang="en-US" dirty="0"/>
              <a:t> (2019)</a:t>
            </a:r>
          </a:p>
          <a:p>
            <a:pPr marL="1657350" lvl="4" indent="-231775"/>
            <a:r>
              <a:rPr lang="en-US" dirty="0"/>
              <a:t>Chris Washington, “Byron’s Speculative Turn: Visions of Posthuman Life in </a:t>
            </a:r>
            <a:r>
              <a:rPr lang="en-US" i="1" dirty="0"/>
              <a:t>Cain</a:t>
            </a:r>
            <a:r>
              <a:rPr lang="en-US" dirty="0"/>
              <a:t>” </a:t>
            </a:r>
            <a:r>
              <a:rPr lang="en-US" i="1" dirty="0"/>
              <a:t>Essays in Romanticism </a:t>
            </a:r>
            <a:r>
              <a:rPr lang="en-US" dirty="0"/>
              <a:t>(2015)</a:t>
            </a:r>
          </a:p>
          <a:p>
            <a:pPr marL="1657350" lvl="4" indent="-231775"/>
            <a:r>
              <a:rPr lang="en-US" dirty="0"/>
              <a:t>Brian </a:t>
            </a:r>
            <a:r>
              <a:rPr lang="en-US" dirty="0" err="1"/>
              <a:t>Rejack</a:t>
            </a:r>
            <a:r>
              <a:rPr lang="en-US" dirty="0"/>
              <a:t>, “An Object-Oriented Ontology of Media through </a:t>
            </a:r>
            <a:r>
              <a:rPr lang="en-US" i="1" dirty="0"/>
              <a:t>Don Juan</a:t>
            </a:r>
            <a:r>
              <a:rPr lang="en-US" dirty="0"/>
              <a:t>” (2016)</a:t>
            </a:r>
          </a:p>
          <a:p>
            <a:pPr marL="1200150" lvl="3" indent="-231775"/>
            <a:endParaRPr lang="en-US" dirty="0"/>
          </a:p>
          <a:p>
            <a:pPr marL="57150" lvl="3" indent="0">
              <a:buNone/>
            </a:pPr>
            <a:endParaRPr lang="en-US" b="1" dirty="0"/>
          </a:p>
        </p:txBody>
      </p:sp>
    </p:spTree>
    <p:extLst>
      <p:ext uri="{BB962C8B-B14F-4D97-AF65-F5344CB8AC3E}">
        <p14:creationId xmlns:p14="http://schemas.microsoft.com/office/powerpoint/2010/main" val="118421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1F33-0308-5D42-8B92-262C2C1E5A92}"/>
              </a:ext>
            </a:extLst>
          </p:cNvPr>
          <p:cNvSpPr>
            <a:spLocks noGrp="1"/>
          </p:cNvSpPr>
          <p:nvPr>
            <p:ph type="title"/>
          </p:nvPr>
        </p:nvSpPr>
        <p:spPr/>
        <p:txBody>
          <a:bodyPr/>
          <a:lstStyle/>
          <a:p>
            <a:r>
              <a:rPr lang="en-US" b="1" dirty="0"/>
              <a:t>Speculative Realism: </a:t>
            </a:r>
            <a:br>
              <a:rPr lang="en-US" b="1" dirty="0"/>
            </a:br>
            <a:r>
              <a:rPr lang="en-US" b="1" dirty="0"/>
              <a:t>An Indictment of Romanticism? </a:t>
            </a:r>
          </a:p>
        </p:txBody>
      </p:sp>
      <p:sp>
        <p:nvSpPr>
          <p:cNvPr id="3" name="Content Placeholder 2">
            <a:extLst>
              <a:ext uri="{FF2B5EF4-FFF2-40B4-BE49-F238E27FC236}">
                <a16:creationId xmlns:a16="http://schemas.microsoft.com/office/drawing/2014/main" id="{584A8AB1-B91B-C442-A1FF-F1011078265B}"/>
              </a:ext>
            </a:extLst>
          </p:cNvPr>
          <p:cNvSpPr>
            <a:spLocks noGrp="1"/>
          </p:cNvSpPr>
          <p:nvPr>
            <p:ph idx="1"/>
          </p:nvPr>
        </p:nvSpPr>
        <p:spPr/>
        <p:txBody>
          <a:bodyPr>
            <a:normAutofit lnSpcReduction="10000"/>
          </a:bodyPr>
          <a:lstStyle/>
          <a:p>
            <a:pPr marL="0" indent="0">
              <a:buNone/>
            </a:pPr>
            <a:r>
              <a:rPr lang="en-US" b="1" dirty="0"/>
              <a:t>Criticisms directed at Postmodernism/Romanticism: </a:t>
            </a:r>
          </a:p>
          <a:p>
            <a:pPr marL="922338" indent="-244475"/>
            <a:r>
              <a:rPr lang="en-US" dirty="0"/>
              <a:t>Centering the human subject (Harman, Meillassoux, Brassier)</a:t>
            </a:r>
          </a:p>
          <a:p>
            <a:pPr marL="922338" indent="-244475"/>
            <a:r>
              <a:rPr lang="en-US" dirty="0"/>
              <a:t>“Correlationist circle” (we can’t know </a:t>
            </a:r>
            <a:r>
              <a:rPr lang="en-US" i="1" dirty="0"/>
              <a:t>x</a:t>
            </a:r>
            <a:r>
              <a:rPr lang="en-US" dirty="0"/>
              <a:t> without naming </a:t>
            </a:r>
            <a:r>
              <a:rPr lang="en-US" i="1" dirty="0"/>
              <a:t>x</a:t>
            </a:r>
            <a:r>
              <a:rPr lang="en-US" dirty="0"/>
              <a:t>) (Meillassoux, Harman, Brassier) </a:t>
            </a:r>
          </a:p>
          <a:p>
            <a:pPr marL="922338" indent="-244475"/>
            <a:r>
              <a:rPr lang="en-US" dirty="0"/>
              <a:t>The mind/world mirror (Brassier, </a:t>
            </a:r>
            <a:r>
              <a:rPr lang="en-US" dirty="0" err="1"/>
              <a:t>Parisi</a:t>
            </a:r>
            <a:r>
              <a:rPr lang="en-US" dirty="0"/>
              <a:t>)</a:t>
            </a:r>
          </a:p>
          <a:p>
            <a:pPr marL="922338" indent="-244475"/>
            <a:r>
              <a:rPr lang="en-US" dirty="0"/>
              <a:t>Permanent renewal / eternal return (Brassier, </a:t>
            </a:r>
            <a:r>
              <a:rPr lang="en-US" dirty="0" err="1"/>
              <a:t>Negarestani</a:t>
            </a:r>
            <a:r>
              <a:rPr lang="en-US" dirty="0"/>
              <a:t>)</a:t>
            </a:r>
          </a:p>
          <a:p>
            <a:pPr marL="922338" indent="-244475"/>
            <a:r>
              <a:rPr lang="en-US" dirty="0"/>
              <a:t>Privileging the will / volunteerism (Brassier)</a:t>
            </a:r>
          </a:p>
          <a:p>
            <a:pPr marL="922338" indent="-244475"/>
            <a:r>
              <a:rPr lang="en-US" dirty="0"/>
              <a:t>Intellectual Intuition (Brassier) </a:t>
            </a:r>
          </a:p>
          <a:p>
            <a:pPr marL="922338" indent="-244475"/>
            <a:r>
              <a:rPr lang="en-US" dirty="0"/>
              <a:t>Disparaging math, science, objectivity (Toscano, Brassier)</a:t>
            </a:r>
          </a:p>
          <a:p>
            <a:pPr marL="922338" indent="-244475"/>
            <a:endParaRPr lang="en-US" dirty="0"/>
          </a:p>
          <a:p>
            <a:pPr marL="922338" indent="-244475"/>
            <a:endParaRPr lang="en-US" b="1" dirty="0"/>
          </a:p>
          <a:p>
            <a:pPr marL="0" indent="0">
              <a:buNone/>
            </a:pPr>
            <a:endParaRPr lang="en-US" b="1" dirty="0"/>
          </a:p>
        </p:txBody>
      </p:sp>
    </p:spTree>
    <p:extLst>
      <p:ext uri="{BB962C8B-B14F-4D97-AF65-F5344CB8AC3E}">
        <p14:creationId xmlns:p14="http://schemas.microsoft.com/office/powerpoint/2010/main" val="147907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909D-83A6-2046-9028-8D8F0EB80B3B}"/>
              </a:ext>
            </a:extLst>
          </p:cNvPr>
          <p:cNvSpPr>
            <a:spLocks noGrp="1"/>
          </p:cNvSpPr>
          <p:nvPr>
            <p:ph type="title"/>
          </p:nvPr>
        </p:nvSpPr>
        <p:spPr/>
        <p:txBody>
          <a:bodyPr/>
          <a:lstStyle/>
          <a:p>
            <a:r>
              <a:rPr lang="en-US" b="1" i="1" dirty="0"/>
              <a:t>Don Juan</a:t>
            </a:r>
            <a:r>
              <a:rPr lang="en-US" b="1" dirty="0"/>
              <a:t>, a Romantic Rejoinder </a:t>
            </a:r>
            <a:endParaRPr lang="en-US" b="1" i="1" dirty="0"/>
          </a:p>
        </p:txBody>
      </p:sp>
      <p:sp>
        <p:nvSpPr>
          <p:cNvPr id="3" name="Content Placeholder 2">
            <a:extLst>
              <a:ext uri="{FF2B5EF4-FFF2-40B4-BE49-F238E27FC236}">
                <a16:creationId xmlns:a16="http://schemas.microsoft.com/office/drawing/2014/main" id="{6A1F4BC1-3AE3-0549-A069-264E8F1F2F1B}"/>
              </a:ext>
            </a:extLst>
          </p:cNvPr>
          <p:cNvSpPr>
            <a:spLocks noGrp="1"/>
          </p:cNvSpPr>
          <p:nvPr>
            <p:ph idx="1"/>
          </p:nvPr>
        </p:nvSpPr>
        <p:spPr/>
        <p:txBody>
          <a:bodyPr>
            <a:normAutofit lnSpcReduction="10000"/>
          </a:bodyPr>
          <a:lstStyle/>
          <a:p>
            <a:r>
              <a:rPr lang="en-US" dirty="0"/>
              <a:t>The narrator traffics between realms</a:t>
            </a:r>
          </a:p>
          <a:p>
            <a:pPr lvl="1"/>
            <a:r>
              <a:rPr lang="en-US" dirty="0"/>
              <a:t>he appears and disappears; occupies different presents; “limited omniscience”</a:t>
            </a:r>
          </a:p>
          <a:p>
            <a:pPr lvl="1"/>
            <a:r>
              <a:rPr lang="en-US" dirty="0"/>
              <a:t>Closer to 21</a:t>
            </a:r>
            <a:r>
              <a:rPr lang="en-US" baseline="30000" dirty="0"/>
              <a:t>st</a:t>
            </a:r>
            <a:r>
              <a:rPr lang="en-US" dirty="0"/>
              <a:t> century depictions of digital guides than Dante’s Virgil</a:t>
            </a:r>
          </a:p>
          <a:p>
            <a:r>
              <a:rPr lang="en-US" dirty="0"/>
              <a:t>The narrator does not choose DJ; DJ chooses the narrator (?)</a:t>
            </a:r>
          </a:p>
          <a:p>
            <a:pPr lvl="1"/>
            <a:r>
              <a:rPr lang="en-US" dirty="0"/>
              <a:t>What’s really important is the importation of a variable from another text</a:t>
            </a:r>
          </a:p>
          <a:p>
            <a:r>
              <a:rPr lang="en-US" dirty="0"/>
              <a:t>Don Juan has an identity, but this “essence” is a destabilization of identity, similar to a number that is both 0 and 1 (Juan). </a:t>
            </a:r>
          </a:p>
          <a:p>
            <a:r>
              <a:rPr lang="en-US" dirty="0"/>
              <a:t>Unlike Wordsworth, Byron is unconcerned with a form that “mirrors nature” (representationally and/or metrically) </a:t>
            </a:r>
          </a:p>
          <a:p>
            <a:r>
              <a:rPr lang="en-US" dirty="0"/>
              <a:t>The form of this poem/map is mathematical yet open</a:t>
            </a:r>
          </a:p>
          <a:p>
            <a:endParaRPr lang="en-US" dirty="0"/>
          </a:p>
        </p:txBody>
      </p:sp>
    </p:spTree>
    <p:extLst>
      <p:ext uri="{BB962C8B-B14F-4D97-AF65-F5344CB8AC3E}">
        <p14:creationId xmlns:p14="http://schemas.microsoft.com/office/powerpoint/2010/main" val="126647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221A-41A1-AC47-91EA-070CC25016F5}"/>
              </a:ext>
            </a:extLst>
          </p:cNvPr>
          <p:cNvSpPr>
            <a:spLocks noGrp="1"/>
          </p:cNvSpPr>
          <p:nvPr>
            <p:ph type="title"/>
          </p:nvPr>
        </p:nvSpPr>
        <p:spPr/>
        <p:txBody>
          <a:bodyPr/>
          <a:lstStyle/>
          <a:p>
            <a:r>
              <a:rPr lang="en-US" b="1" dirty="0"/>
              <a:t>Stakes: </a:t>
            </a:r>
            <a:r>
              <a:rPr lang="en-US" b="1" i="1" dirty="0"/>
              <a:t>Don Juan </a:t>
            </a:r>
            <a:r>
              <a:rPr lang="en-US" b="1" dirty="0"/>
              <a:t>for the 21</a:t>
            </a:r>
            <a:r>
              <a:rPr lang="en-US" b="1" baseline="30000" dirty="0"/>
              <a:t>st</a:t>
            </a:r>
            <a:r>
              <a:rPr lang="en-US" b="1" dirty="0"/>
              <a:t> Century </a:t>
            </a:r>
          </a:p>
        </p:txBody>
      </p:sp>
      <p:sp>
        <p:nvSpPr>
          <p:cNvPr id="3" name="Content Placeholder 2">
            <a:extLst>
              <a:ext uri="{FF2B5EF4-FFF2-40B4-BE49-F238E27FC236}">
                <a16:creationId xmlns:a16="http://schemas.microsoft.com/office/drawing/2014/main" id="{47ED93B1-4AE6-564D-A9C5-7B297AD5C96C}"/>
              </a:ext>
            </a:extLst>
          </p:cNvPr>
          <p:cNvSpPr>
            <a:spLocks noGrp="1"/>
          </p:cNvSpPr>
          <p:nvPr>
            <p:ph idx="1"/>
          </p:nvPr>
        </p:nvSpPr>
        <p:spPr>
          <a:xfrm>
            <a:off x="838200" y="1441342"/>
            <a:ext cx="10515600" cy="4735621"/>
          </a:xfrm>
        </p:spPr>
        <p:txBody>
          <a:bodyPr>
            <a:normAutofit fontScale="77500" lnSpcReduction="20000"/>
          </a:bodyPr>
          <a:lstStyle/>
          <a:p>
            <a:r>
              <a:rPr lang="en-US" b="1" dirty="0"/>
              <a:t>Romantic-era texts as models: What is a model? </a:t>
            </a:r>
          </a:p>
          <a:p>
            <a:pPr lvl="2"/>
            <a:r>
              <a:rPr lang="en-US" sz="2400" dirty="0"/>
              <a:t>Involves “mathematical relationships” that “correspond to down-to-earth relationships”</a:t>
            </a:r>
          </a:p>
          <a:p>
            <a:pPr lvl="2"/>
            <a:r>
              <a:rPr lang="en-US" sz="2400" dirty="0"/>
              <a:t>Reveals relations that were not apparent</a:t>
            </a:r>
          </a:p>
          <a:p>
            <a:pPr lvl="2"/>
            <a:r>
              <a:rPr lang="en-US" sz="2400" dirty="0"/>
              <a:t>Allows for experimentation where it would not otherwise be responsible (H. Paul Williams)</a:t>
            </a:r>
          </a:p>
          <a:p>
            <a:pPr lvl="2"/>
            <a:endParaRPr lang="en-US" sz="2400" dirty="0"/>
          </a:p>
          <a:p>
            <a:r>
              <a:rPr lang="en-US" b="1" dirty="0"/>
              <a:t>The narrator anticipates “cognizant texts” by choosing/selecting for us:  </a:t>
            </a:r>
          </a:p>
          <a:p>
            <a:pPr lvl="2"/>
            <a:r>
              <a:rPr lang="en-US" sz="2400" dirty="0"/>
              <a:t>1700s-Romanticism: Print poetry and novels become more performative and involve the audience (</a:t>
            </a:r>
            <a:r>
              <a:rPr lang="en-US" sz="2400" dirty="0" err="1"/>
              <a:t>Esterhammer</a:t>
            </a:r>
            <a:r>
              <a:rPr lang="en-US" sz="2400" dirty="0"/>
              <a:t>)</a:t>
            </a:r>
          </a:p>
          <a:p>
            <a:pPr lvl="2"/>
            <a:r>
              <a:rPr lang="en-US" sz="2400" dirty="0"/>
              <a:t>Readers have to do the “calculating” for the text</a:t>
            </a:r>
          </a:p>
          <a:p>
            <a:pPr lvl="2"/>
            <a:r>
              <a:rPr lang="en-US" sz="2400" dirty="0"/>
              <a:t>DJ’s narrator anticipates “cognizant texts” (Hayles 2012) by making decisions for the reader</a:t>
            </a:r>
          </a:p>
          <a:p>
            <a:pPr marL="914400" lvl="2" indent="0">
              <a:buNone/>
            </a:pPr>
            <a:endParaRPr lang="en-US" dirty="0"/>
          </a:p>
          <a:p>
            <a:r>
              <a:rPr lang="en-US" b="1" dirty="0"/>
              <a:t>Complicates our understanding of a model/text’s realism:</a:t>
            </a:r>
          </a:p>
          <a:p>
            <a:pPr lvl="1"/>
            <a:r>
              <a:rPr lang="en-US" dirty="0"/>
              <a:t>The poem does not mirror “the world”; it butts up against it and thereby reveals aspects that would otherwise remain hidden:</a:t>
            </a:r>
          </a:p>
          <a:p>
            <a:pPr lvl="1"/>
            <a:r>
              <a:rPr lang="en-US" dirty="0"/>
              <a:t>Unlike “The Giaour,” this world is less fractured (Gottlieb) and more fractal, it’s mathematical yet undetermined, it’s axiomatic yet open</a:t>
            </a:r>
          </a:p>
          <a:p>
            <a:pPr lvl="1"/>
            <a:r>
              <a:rPr lang="en-US" dirty="0"/>
              <a:t>Intro-duces a variable (Don Juan) that upsets the stability of the text/model</a:t>
            </a:r>
          </a:p>
          <a:p>
            <a:pPr lvl="2"/>
            <a:endParaRPr lang="en-US" i="1" dirty="0"/>
          </a:p>
        </p:txBody>
      </p:sp>
    </p:spTree>
    <p:extLst>
      <p:ext uri="{BB962C8B-B14F-4D97-AF65-F5344CB8AC3E}">
        <p14:creationId xmlns:p14="http://schemas.microsoft.com/office/powerpoint/2010/main" val="75276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8714-9551-4241-8A1B-A05DBFECEC8C}"/>
              </a:ext>
            </a:extLst>
          </p:cNvPr>
          <p:cNvSpPr>
            <a:spLocks noGrp="1"/>
          </p:cNvSpPr>
          <p:nvPr>
            <p:ph type="title"/>
          </p:nvPr>
        </p:nvSpPr>
        <p:spPr>
          <a:xfrm>
            <a:off x="483118" y="363347"/>
            <a:ext cx="7730983" cy="868768"/>
          </a:xfrm>
        </p:spPr>
        <p:txBody>
          <a:bodyPr anchor="b">
            <a:normAutofit/>
          </a:bodyPr>
          <a:lstStyle/>
          <a:p>
            <a:r>
              <a:rPr lang="en-US" sz="4000" b="1" dirty="0"/>
              <a:t>Where/When is the Narrator</a:t>
            </a:r>
          </a:p>
        </p:txBody>
      </p:sp>
      <p:sp>
        <p:nvSpPr>
          <p:cNvPr id="3" name="Content Placeholder 2">
            <a:extLst>
              <a:ext uri="{FF2B5EF4-FFF2-40B4-BE49-F238E27FC236}">
                <a16:creationId xmlns:a16="http://schemas.microsoft.com/office/drawing/2014/main" id="{D6DAE597-7E60-894B-A942-69F1F4C2AB3F}"/>
              </a:ext>
            </a:extLst>
          </p:cNvPr>
          <p:cNvSpPr>
            <a:spLocks noGrp="1"/>
          </p:cNvSpPr>
          <p:nvPr>
            <p:ph idx="1"/>
          </p:nvPr>
        </p:nvSpPr>
        <p:spPr>
          <a:xfrm>
            <a:off x="325465" y="1454457"/>
            <a:ext cx="4602996" cy="4171429"/>
          </a:xfrm>
        </p:spPr>
        <p:txBody>
          <a:bodyPr>
            <a:normAutofit fontScale="92500"/>
          </a:bodyPr>
          <a:lstStyle/>
          <a:p>
            <a:r>
              <a:rPr lang="en-US" sz="2400" dirty="0"/>
              <a:t>The “speaker” of Euclid’s </a:t>
            </a:r>
            <a:r>
              <a:rPr lang="en-US" sz="2400" i="1" dirty="0"/>
              <a:t>Elements </a:t>
            </a:r>
            <a:r>
              <a:rPr lang="en-US" sz="2400" dirty="0"/>
              <a:t>exemplifies a narrator on the “objective” end of the spectrum</a:t>
            </a:r>
          </a:p>
          <a:p>
            <a:r>
              <a:rPr lang="en-US" sz="2400" dirty="0"/>
              <a:t>Byron’s narrator occupies an position similar to the Archimedean point “outside” the world, but he also participates in it</a:t>
            </a:r>
          </a:p>
          <a:p>
            <a:r>
              <a:rPr lang="en-US" sz="2400" dirty="0"/>
              <a:t>The narrator is a guide, like Dante’s Virgil, but he more closely resembles 21</a:t>
            </a:r>
            <a:r>
              <a:rPr lang="en-US" sz="2400" baseline="30000" dirty="0"/>
              <a:t>st</a:t>
            </a:r>
            <a:r>
              <a:rPr lang="en-US" sz="2400" dirty="0"/>
              <a:t>-century guides, e.g. Janet from </a:t>
            </a:r>
            <a:r>
              <a:rPr lang="en-US" sz="2400" i="1" dirty="0"/>
              <a:t>The Good Place </a:t>
            </a:r>
          </a:p>
          <a:p>
            <a:endParaRPr lang="en-US" sz="2000" dirty="0"/>
          </a:p>
        </p:txBody>
      </p:sp>
      <p:pic>
        <p:nvPicPr>
          <p:cNvPr id="5" name="Picture 4">
            <a:extLst>
              <a:ext uri="{FF2B5EF4-FFF2-40B4-BE49-F238E27FC236}">
                <a16:creationId xmlns:a16="http://schemas.microsoft.com/office/drawing/2014/main" id="{FBE70591-0A08-0340-BEF6-1BD2DA6AF9FA}"/>
              </a:ext>
            </a:extLst>
          </p:cNvPr>
          <p:cNvPicPr>
            <a:picLocks noChangeAspect="1"/>
          </p:cNvPicPr>
          <p:nvPr/>
        </p:nvPicPr>
        <p:blipFill rotWithShape="1">
          <a:blip r:embed="rId3"/>
          <a:srcRect r="1" b="12494"/>
          <a:stretch/>
        </p:blipFill>
        <p:spPr>
          <a:xfrm>
            <a:off x="4928461" y="1454457"/>
            <a:ext cx="6620072" cy="3852355"/>
          </a:xfrm>
          <a:prstGeom prst="rect">
            <a:avLst/>
          </a:prstGeom>
        </p:spPr>
      </p:pic>
    </p:spTree>
    <p:extLst>
      <p:ext uri="{BB962C8B-B14F-4D97-AF65-F5344CB8AC3E}">
        <p14:creationId xmlns:p14="http://schemas.microsoft.com/office/powerpoint/2010/main" val="411473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6C50-0363-1241-9308-04B3682A90EC}"/>
              </a:ext>
            </a:extLst>
          </p:cNvPr>
          <p:cNvSpPr>
            <a:spLocks noGrp="1"/>
          </p:cNvSpPr>
          <p:nvPr>
            <p:ph type="title"/>
          </p:nvPr>
        </p:nvSpPr>
        <p:spPr/>
        <p:txBody>
          <a:bodyPr/>
          <a:lstStyle/>
          <a:p>
            <a:r>
              <a:rPr lang="en-US" b="1" dirty="0"/>
              <a:t>The Function of the Narrator</a:t>
            </a:r>
          </a:p>
        </p:txBody>
      </p:sp>
      <p:sp>
        <p:nvSpPr>
          <p:cNvPr id="3" name="Content Placeholder 2">
            <a:extLst>
              <a:ext uri="{FF2B5EF4-FFF2-40B4-BE49-F238E27FC236}">
                <a16:creationId xmlns:a16="http://schemas.microsoft.com/office/drawing/2014/main" id="{058DCE8B-0212-8648-ACC3-4A2D41662032}"/>
              </a:ext>
            </a:extLst>
          </p:cNvPr>
          <p:cNvSpPr>
            <a:spLocks noGrp="1"/>
          </p:cNvSpPr>
          <p:nvPr>
            <p:ph idx="1"/>
          </p:nvPr>
        </p:nvSpPr>
        <p:spPr/>
        <p:txBody>
          <a:bodyPr>
            <a:normAutofit fontScale="92500"/>
          </a:bodyPr>
          <a:lstStyle/>
          <a:p>
            <a:r>
              <a:rPr lang="en-US" dirty="0"/>
              <a:t>He chooses Don Juan for his tale, much like the mathematician “postulates” a line</a:t>
            </a:r>
          </a:p>
          <a:p>
            <a:r>
              <a:rPr lang="en-US" dirty="0"/>
              <a:t>In the Platonic view, mathematical figures are drawn from the intellect, not external nature</a:t>
            </a:r>
          </a:p>
          <a:p>
            <a:r>
              <a:rPr lang="en-US" dirty="0"/>
              <a:t>For Byron, the literary figure extends from </a:t>
            </a:r>
            <a:r>
              <a:rPr lang="en-US" i="1" dirty="0"/>
              <a:t>A </a:t>
            </a:r>
            <a:r>
              <a:rPr lang="en-US" dirty="0"/>
              <a:t>(history) to </a:t>
            </a:r>
            <a:r>
              <a:rPr lang="en-US" i="1" dirty="0"/>
              <a:t>B </a:t>
            </a:r>
            <a:r>
              <a:rPr lang="en-US" dirty="0"/>
              <a:t>(the present)</a:t>
            </a:r>
          </a:p>
          <a:p>
            <a:r>
              <a:rPr lang="en-US" dirty="0"/>
              <a:t>He is the mediator in this intertextual exchange </a:t>
            </a:r>
          </a:p>
          <a:p>
            <a:r>
              <a:rPr lang="en-US" b="1" dirty="0"/>
              <a:t>Conclusion: I</a:t>
            </a:r>
            <a:r>
              <a:rPr lang="en-US" dirty="0"/>
              <a:t>t is because of the narrator’s special position, as a guide occupying a place between two realms, that allows him to treat fictional objects with the same ontological status as existential objects</a:t>
            </a:r>
          </a:p>
          <a:p>
            <a:endParaRPr lang="en-US" dirty="0"/>
          </a:p>
          <a:p>
            <a:endParaRPr lang="en-US" dirty="0"/>
          </a:p>
          <a:p>
            <a:endParaRPr lang="en-US" dirty="0"/>
          </a:p>
        </p:txBody>
      </p:sp>
    </p:spTree>
    <p:extLst>
      <p:ext uri="{BB962C8B-B14F-4D97-AF65-F5344CB8AC3E}">
        <p14:creationId xmlns:p14="http://schemas.microsoft.com/office/powerpoint/2010/main" val="114795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44280-92DA-704C-89EE-01D938B75F46}"/>
              </a:ext>
            </a:extLst>
          </p:cNvPr>
          <p:cNvSpPr>
            <a:spLocks noGrp="1"/>
          </p:cNvSpPr>
          <p:nvPr>
            <p:ph type="title"/>
          </p:nvPr>
        </p:nvSpPr>
        <p:spPr/>
        <p:txBody>
          <a:bodyPr/>
          <a:lstStyle/>
          <a:p>
            <a:r>
              <a:rPr lang="en-US" b="1" dirty="0"/>
              <a:t>What is Don Juan?</a:t>
            </a:r>
          </a:p>
        </p:txBody>
      </p:sp>
      <p:sp>
        <p:nvSpPr>
          <p:cNvPr id="3" name="Content Placeholder 2">
            <a:extLst>
              <a:ext uri="{FF2B5EF4-FFF2-40B4-BE49-F238E27FC236}">
                <a16:creationId xmlns:a16="http://schemas.microsoft.com/office/drawing/2014/main" id="{A4985927-8DB7-794B-8174-460359173105}"/>
              </a:ext>
            </a:extLst>
          </p:cNvPr>
          <p:cNvSpPr>
            <a:spLocks noGrp="1"/>
          </p:cNvSpPr>
          <p:nvPr>
            <p:ph idx="1"/>
          </p:nvPr>
        </p:nvSpPr>
        <p:spPr/>
        <p:txBody>
          <a:bodyPr/>
          <a:lstStyle/>
          <a:p>
            <a:r>
              <a:rPr lang="en-US" dirty="0"/>
              <a:t>Don Juan is “real or ideal,— / For both are much the same” (10.20.153)</a:t>
            </a:r>
          </a:p>
          <a:p>
            <a:r>
              <a:rPr lang="en-US" dirty="0"/>
              <a:t>The opening stanzas of the poem clarify the protagonist’s ontological status</a:t>
            </a:r>
          </a:p>
          <a:p>
            <a:r>
              <a:rPr lang="en-US" dirty="0"/>
              <a:t>Don Juan belongs to human history but can be recalled through adaptations</a:t>
            </a:r>
          </a:p>
          <a:p>
            <a:r>
              <a:rPr lang="en-US" dirty="0"/>
              <a:t>Juan is both “Don </a:t>
            </a:r>
            <a:r>
              <a:rPr lang="en-US" dirty="0" err="1"/>
              <a:t>Joo-uhn</a:t>
            </a:r>
            <a:r>
              <a:rPr lang="en-US" dirty="0"/>
              <a:t>/</a:t>
            </a:r>
            <a:r>
              <a:rPr lang="en-US" dirty="0" err="1"/>
              <a:t>Joo</a:t>
            </a:r>
            <a:r>
              <a:rPr lang="en-US" dirty="0"/>
              <a:t>-wan” and “Don Hwan”</a:t>
            </a:r>
          </a:p>
          <a:p>
            <a:r>
              <a:rPr lang="en-US" dirty="0"/>
              <a:t>Don Juan is both 0 and 1</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3307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5783C-3A4F-6B46-B3E3-A24830C90296}"/>
              </a:ext>
            </a:extLst>
          </p:cNvPr>
          <p:cNvSpPr>
            <a:spLocks noGrp="1"/>
          </p:cNvSpPr>
          <p:nvPr>
            <p:ph type="title"/>
          </p:nvPr>
        </p:nvSpPr>
        <p:spPr/>
        <p:txBody>
          <a:bodyPr/>
          <a:lstStyle/>
          <a:p>
            <a:r>
              <a:rPr lang="en-US" b="1" dirty="0"/>
              <a:t>Consequences of Intro-</a:t>
            </a:r>
            <a:r>
              <a:rPr lang="en-US" b="1" dirty="0" err="1"/>
              <a:t>ducing</a:t>
            </a:r>
            <a:r>
              <a:rPr lang="en-US" b="1" dirty="0"/>
              <a:t> Don Juan</a:t>
            </a:r>
          </a:p>
        </p:txBody>
      </p:sp>
      <p:sp>
        <p:nvSpPr>
          <p:cNvPr id="3" name="Content Placeholder 2">
            <a:extLst>
              <a:ext uri="{FF2B5EF4-FFF2-40B4-BE49-F238E27FC236}">
                <a16:creationId xmlns:a16="http://schemas.microsoft.com/office/drawing/2014/main" id="{DFB4238F-47CF-AC4A-828B-ED80263618C7}"/>
              </a:ext>
            </a:extLst>
          </p:cNvPr>
          <p:cNvSpPr>
            <a:spLocks noGrp="1"/>
          </p:cNvSpPr>
          <p:nvPr>
            <p:ph idx="1"/>
          </p:nvPr>
        </p:nvSpPr>
        <p:spPr/>
        <p:txBody>
          <a:bodyPr>
            <a:normAutofit/>
          </a:bodyPr>
          <a:lstStyle/>
          <a:p>
            <a:r>
              <a:rPr lang="en-US" dirty="0"/>
              <a:t>If Don Juan is an infinite, indefinite quantity: </a:t>
            </a:r>
          </a:p>
          <a:p>
            <a:pPr lvl="1"/>
            <a:r>
              <a:rPr lang="en-US" dirty="0"/>
              <a:t>he may figure something like the “cognitive nonconscious” (Hayles 2017), which is normally filtered out by:</a:t>
            </a:r>
          </a:p>
          <a:p>
            <a:pPr lvl="2"/>
            <a:r>
              <a:rPr lang="en-US" dirty="0"/>
              <a:t>language</a:t>
            </a:r>
          </a:p>
          <a:p>
            <a:pPr lvl="2"/>
            <a:r>
              <a:rPr lang="en-US" dirty="0"/>
              <a:t>narrative</a:t>
            </a:r>
          </a:p>
          <a:p>
            <a:pPr lvl="2"/>
            <a:r>
              <a:rPr lang="en-US" dirty="0"/>
              <a:t>mathematics</a:t>
            </a:r>
          </a:p>
          <a:p>
            <a:pPr lvl="2"/>
            <a:r>
              <a:rPr lang="en-US" dirty="0"/>
              <a:t>or, By introducing such a variable the poem may have to “crunch” this data indefinitely</a:t>
            </a:r>
          </a:p>
          <a:p>
            <a:r>
              <a:rPr lang="en-US" dirty="0"/>
              <a:t>The poem will change as a consequence—will the world/mind it models? </a:t>
            </a:r>
          </a:p>
          <a:p>
            <a:endParaRPr lang="en-US" dirty="0"/>
          </a:p>
        </p:txBody>
      </p:sp>
    </p:spTree>
    <p:extLst>
      <p:ext uri="{BB962C8B-B14F-4D97-AF65-F5344CB8AC3E}">
        <p14:creationId xmlns:p14="http://schemas.microsoft.com/office/powerpoint/2010/main" val="4101203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3276</Words>
  <Application>Microsoft Macintosh PowerPoint</Application>
  <PresentationFormat>Widescreen</PresentationFormat>
  <Paragraphs>140</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Don Juan’s Realism</vt:lpstr>
      <vt:lpstr>Introduction: Which realism?</vt:lpstr>
      <vt:lpstr>Speculative Realism:  An Indictment of Romanticism? </vt:lpstr>
      <vt:lpstr>Don Juan, a Romantic Rejoinder </vt:lpstr>
      <vt:lpstr>Stakes: Don Juan for the 21st Century </vt:lpstr>
      <vt:lpstr>Where/When is the Narrator</vt:lpstr>
      <vt:lpstr>The Function of the Narrator</vt:lpstr>
      <vt:lpstr>What is Don Juan?</vt:lpstr>
      <vt:lpstr>Consequences of Intro-ducing Don Juan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 Juan’s Realism</dc:title>
  <dc:creator>AARON J. OTTINGER</dc:creator>
  <cp:lastModifiedBy>AARON J. OTTINGER</cp:lastModifiedBy>
  <cp:revision>6</cp:revision>
  <dcterms:created xsi:type="dcterms:W3CDTF">2019-10-18T01:50:00Z</dcterms:created>
  <dcterms:modified xsi:type="dcterms:W3CDTF">2019-10-22T20:37:39Z</dcterms:modified>
</cp:coreProperties>
</file>